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324" r:id="rId2"/>
    <p:sldId id="325" r:id="rId3"/>
    <p:sldId id="326" r:id="rId4"/>
    <p:sldId id="327" r:id="rId5"/>
    <p:sldId id="328" r:id="rId6"/>
    <p:sldId id="329" r:id="rId7"/>
    <p:sldId id="330" r:id="rId8"/>
    <p:sldId id="331" r:id="rId9"/>
    <p:sldId id="332" r:id="rId10"/>
    <p:sldId id="333" r:id="rId11"/>
    <p:sldId id="334" r:id="rId12"/>
    <p:sldId id="335" r:id="rId13"/>
    <p:sldId id="336" r:id="rId14"/>
    <p:sldId id="337" r:id="rId15"/>
    <p:sldId id="338" r:id="rId16"/>
    <p:sldId id="339" r:id="rId17"/>
    <p:sldId id="340" r:id="rId18"/>
    <p:sldId id="341" r:id="rId19"/>
    <p:sldId id="342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94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7DD031-12AF-4DFA-B93B-23EE8197FC81}" type="datetimeFigureOut">
              <a:rPr lang="en-US" smtClean="0"/>
              <a:t>12/08/2017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8D58B-817B-4B13-BADC-444DF1F14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82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00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13005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C896CF65-F269-45F9-8EB5-C1EAF687D7AE}" type="datetime1">
              <a:rPr lang="en-US" smtClean="0"/>
              <a:pPr>
                <a:defRPr/>
              </a:pPr>
              <a:t>12/08/2017</a:t>
            </a:fld>
            <a:endParaRPr lang="en-US" dirty="0"/>
          </a:p>
        </p:txBody>
      </p:sp>
      <p:sp>
        <p:nvSpPr>
          <p:cNvPr id="13005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2A88D06-A13D-4462-9075-98D4D2B751EE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2959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C82B1590-8B4A-4342-B26D-4F3338420E01}" type="datetime1">
              <a:rPr lang="en-US" smtClean="0"/>
              <a:pPr>
                <a:defRPr/>
              </a:pPr>
              <a:t>12/08/2017</a:t>
            </a:fld>
            <a:endParaRPr lang="en-US" dirty="0"/>
          </a:p>
        </p:txBody>
      </p:sp>
      <p:sp>
        <p:nvSpPr>
          <p:cNvPr id="152580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CB49195-FCA9-46C8-8830-292310682EBD}" type="slidenum">
              <a:rPr lang="en-US" altLang="en-US"/>
              <a:pPr algn="r" eaLnBrk="1" hangingPunct="1">
                <a:spcBef>
                  <a:spcPct val="0"/>
                </a:spcBef>
              </a:pPr>
              <a:t>10</a:t>
            </a:fld>
            <a:endParaRPr lang="en-US" altLang="en-US" dirty="0"/>
          </a:p>
        </p:txBody>
      </p:sp>
      <p:sp>
        <p:nvSpPr>
          <p:cNvPr id="1525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258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en-US" dirty="0">
                <a:cs typeface="Arial" panose="020B0604020202020204" pitchFamily="34" charset="0"/>
              </a:rPr>
              <a:t>An individual’s own funds are not considered support unless they spend it for support</a:t>
            </a:r>
          </a:p>
          <a:p>
            <a:pPr marL="628650" marR="0" lvl="1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en-US" dirty="0">
                <a:cs typeface="Arial" panose="020B0604020202020204" pitchFamily="34" charset="0"/>
              </a:rPr>
              <a:t>  E.g. - A person receives SS , but saves it</a:t>
            </a:r>
          </a:p>
          <a:p>
            <a:pPr marL="171450" indent="-171450" eaLnBrk="1" hangingPunct="1"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Scholarship received by a full-time student is not considered when determining support</a:t>
            </a:r>
          </a:p>
          <a:p>
            <a:pPr marL="171450" indent="-171450" eaLnBrk="1" hangingPunct="1"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A student loan taken under the student’s own name is considered part of support</a:t>
            </a:r>
          </a:p>
        </p:txBody>
      </p:sp>
    </p:spTree>
    <p:extLst>
      <p:ext uri="{BB962C8B-B14F-4D97-AF65-F5344CB8AC3E}">
        <p14:creationId xmlns:p14="http://schemas.microsoft.com/office/powerpoint/2010/main" val="12611309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4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14438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BC79B65E-1ADD-4FFE-B8FD-E66D03AFAD3F}" type="datetime1">
              <a:rPr lang="en-US" smtClean="0"/>
              <a:pPr>
                <a:defRPr/>
              </a:pPr>
              <a:t>12/08/2017</a:t>
            </a:fld>
            <a:endParaRPr lang="en-US" dirty="0"/>
          </a:p>
        </p:txBody>
      </p:sp>
      <p:sp>
        <p:nvSpPr>
          <p:cNvPr id="14439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57FC75B-422D-42B6-8A60-BD9ED232BDD2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11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4131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6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14643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Notes/Handouts</a:t>
            </a:r>
          </a:p>
        </p:txBody>
      </p:sp>
      <p:sp>
        <p:nvSpPr>
          <p:cNvPr id="28677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D1D215-4A54-4A44-BD1F-74F09689AA2D}" type="datetime1">
              <a:rPr lang="en-US" smtClean="0"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12/08/2017</a:t>
            </a:fld>
            <a:endParaRPr lang="en-US" dirty="0">
              <a:ea typeface="ＭＳ Ｐゴシック" charset="-128"/>
            </a:endParaRPr>
          </a:p>
        </p:txBody>
      </p:sp>
      <p:sp>
        <p:nvSpPr>
          <p:cNvPr id="14643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1382DEB-9F1E-4267-999B-87F7BBB3ACE8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12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8143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8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Rules for dependency of children of divorced or separated parents are important – check Pub</a:t>
            </a:r>
            <a:r>
              <a:rPr lang="en-US" altLang="en-US" baseline="0" dirty="0">
                <a:cs typeface="Arial" panose="020B0604020202020204" pitchFamily="34" charset="0"/>
              </a:rPr>
              <a:t> 4012</a:t>
            </a: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14848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01C019A4-B994-480B-A0CF-7AB10C9FD968}" type="datetime1">
              <a:rPr lang="en-US" smtClean="0"/>
              <a:pPr>
                <a:defRPr/>
              </a:pPr>
              <a:t>12/08/2017</a:t>
            </a:fld>
            <a:endParaRPr lang="en-US" dirty="0"/>
          </a:p>
        </p:txBody>
      </p:sp>
      <p:sp>
        <p:nvSpPr>
          <p:cNvPr id="14848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F39753D-06B9-46DC-A444-A5A1AA78499A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13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8549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7A9955D-F9B0-461C-BA5D-4F284B863779}" type="datetime1">
              <a:rPr lang="en-US" smtClean="0"/>
              <a:pPr>
                <a:defRPr/>
              </a:pPr>
              <a:t>12/08/2017</a:t>
            </a:fld>
            <a:endParaRPr lang="en-US" dirty="0"/>
          </a:p>
        </p:txBody>
      </p:sp>
      <p:sp>
        <p:nvSpPr>
          <p:cNvPr id="150532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63AFD3C-686C-4086-A096-53AFC82ED535}" type="slidenum">
              <a:rPr lang="en-US" altLang="en-US"/>
              <a:pPr algn="r" eaLnBrk="1" hangingPunct="1">
                <a:spcBef>
                  <a:spcPct val="0"/>
                </a:spcBef>
              </a:pPr>
              <a:t>14</a:t>
            </a:fld>
            <a:endParaRPr lang="en-US" altLang="en-US" dirty="0"/>
          </a:p>
        </p:txBody>
      </p:sp>
      <p:sp>
        <p:nvSpPr>
          <p:cNvPr id="1505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05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0581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7A9955D-F9B0-461C-BA5D-4F284B863779}" type="datetime1">
              <a:rPr lang="en-US" smtClean="0"/>
              <a:pPr>
                <a:defRPr/>
              </a:pPr>
              <a:t>12/08/2017</a:t>
            </a:fld>
            <a:endParaRPr lang="en-US" dirty="0"/>
          </a:p>
        </p:txBody>
      </p:sp>
      <p:sp>
        <p:nvSpPr>
          <p:cNvPr id="150532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63AFD3C-686C-4086-A096-53AFC82ED535}" type="slidenum">
              <a:rPr lang="en-US" altLang="en-US"/>
              <a:pPr algn="r" eaLnBrk="1" hangingPunct="1">
                <a:spcBef>
                  <a:spcPct val="0"/>
                </a:spcBef>
              </a:pPr>
              <a:t>15</a:t>
            </a:fld>
            <a:endParaRPr lang="en-US" altLang="en-US" dirty="0"/>
          </a:p>
        </p:txBody>
      </p:sp>
      <p:sp>
        <p:nvSpPr>
          <p:cNvPr id="1505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05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2523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AC0631-5CCB-4E03-ABA8-3BD1C9E8C2C2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454127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Requirement that student must spend at least some part of each of 5 calendar months of tax year in school can be a problem during student’s first or last year in college</a:t>
            </a:r>
          </a:p>
        </p:txBody>
      </p:sp>
      <p:sp>
        <p:nvSpPr>
          <p:cNvPr id="103428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C3703F5-97E7-4F52-8B3B-70C86EC47588}" type="slidenum">
              <a:rPr lang="en-US" altLang="en-US" sz="1400"/>
              <a:pPr>
                <a:spcBef>
                  <a:spcPct val="0"/>
                </a:spcBef>
              </a:pPr>
              <a:t>17</a:t>
            </a:fld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5297342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Requirement that student must spend at least some part of each of 5 calendar months of tax year in school can be a problem during student’s first or last year in college</a:t>
            </a:r>
          </a:p>
        </p:txBody>
      </p:sp>
      <p:sp>
        <p:nvSpPr>
          <p:cNvPr id="103428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C3703F5-97E7-4F52-8B3B-70C86EC47588}" type="slidenum">
              <a:rPr lang="en-US" altLang="en-US" sz="1400"/>
              <a:pPr>
                <a:spcBef>
                  <a:spcPct val="0"/>
                </a:spcBef>
              </a:pPr>
              <a:t>18</a:t>
            </a:fld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8388981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A90E980-1BC9-4EC9-8F55-28FFCD5E08FF}" type="datetime1">
              <a:rPr lang="en-US" smtClean="0"/>
              <a:pPr>
                <a:defRPr/>
              </a:pPr>
              <a:t>12/08/2017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816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0A9BAD88-C016-40E7-B4C3-7622E7609C75}" type="datetime1">
              <a:rPr lang="en-US" smtClean="0"/>
              <a:pPr>
                <a:defRPr/>
              </a:pPr>
              <a:t>12/08/2017</a:t>
            </a:fld>
            <a:endParaRPr lang="en-US" dirty="0"/>
          </a:p>
        </p:txBody>
      </p:sp>
      <p:sp>
        <p:nvSpPr>
          <p:cNvPr id="132100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FE30DE8-4785-4430-AE52-CBA5CF04CE65}" type="slidenum">
              <a:rPr lang="en-US" altLang="en-US"/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 dirty="0"/>
          </a:p>
        </p:txBody>
      </p:sp>
      <p:sp>
        <p:nvSpPr>
          <p:cNvPr id="1321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210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A dependent exemption is an exemption taken for someone else</a:t>
            </a:r>
          </a:p>
          <a:p>
            <a:pPr eaLnBrk="1" hangingPunct="1">
              <a:buFont typeface="Arial" pitchFamily="34" charset="0"/>
              <a:buChar char="•"/>
            </a:pPr>
            <a:endParaRPr lang="en-US" altLang="en-US" dirty="0">
              <a:cs typeface="Arial" panose="020B0604020202020204" pitchFamily="34" charset="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A “Qualifying child” is</a:t>
            </a:r>
            <a:r>
              <a:rPr lang="en-US" altLang="en-US" baseline="0" dirty="0">
                <a:cs typeface="Arial" panose="020B0604020202020204" pitchFamily="34" charset="0"/>
              </a:rPr>
              <a:t> not necessarily a child (e.g. - disabled 40 year old dependent)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altLang="en-US" baseline="0" dirty="0">
                <a:cs typeface="Arial" panose="020B0604020202020204" pitchFamily="34" charset="0"/>
              </a:rPr>
              <a:t> A “Qualifying relative” is not necessarily a relative (e.g. low-income non-relative living with taxpayer)</a:t>
            </a:r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3931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A90E980-1BC9-4EC9-8F55-28FFCD5E08FF}" type="datetime1">
              <a:rPr lang="en-US" smtClean="0"/>
              <a:pPr>
                <a:defRPr/>
              </a:pPr>
              <a:t>12/08/2017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9403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A90E980-1BC9-4EC9-8F55-28FFCD5E08FF}" type="datetime1">
              <a:rPr lang="en-US" smtClean="0"/>
              <a:pPr>
                <a:defRPr/>
              </a:pPr>
              <a:t>12/08/2017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0366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13414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325851F-114E-4CA3-BD9D-83D398635741}" type="datetime1">
              <a:rPr lang="en-US" smtClean="0"/>
              <a:pPr>
                <a:defRPr/>
              </a:pPr>
              <a:t>12/08/2017</a:t>
            </a:fld>
            <a:endParaRPr lang="en-US" dirty="0"/>
          </a:p>
        </p:txBody>
      </p:sp>
      <p:sp>
        <p:nvSpPr>
          <p:cNvPr id="13415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FB27A3C-9F4F-4E5A-9363-B663F5D58BF8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5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5700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6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A qualifying relative does not have to be an actual relative, as long as he/she lived with taxpayer all year as a member of household</a:t>
            </a:r>
          </a:p>
        </p:txBody>
      </p:sp>
      <p:sp>
        <p:nvSpPr>
          <p:cNvPr id="13619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64E14F4D-5DD5-49C9-ADB6-E749967EAE81}" type="datetime1">
              <a:rPr lang="en-US" smtClean="0"/>
              <a:pPr>
                <a:defRPr/>
              </a:pPr>
              <a:t>12/08/2017</a:t>
            </a:fld>
            <a:endParaRPr lang="en-US" dirty="0"/>
          </a:p>
        </p:txBody>
      </p:sp>
      <p:sp>
        <p:nvSpPr>
          <p:cNvPr id="13619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1E692E4-4D29-4149-B074-F725B0A736B7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6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7436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8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13824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9B443952-3F29-4F0E-AF42-121F7C3B52CF}" type="datetime1">
              <a:rPr lang="en-US" smtClean="0"/>
              <a:pPr>
                <a:defRPr/>
              </a:pPr>
              <a:t>12/08/2017</a:t>
            </a:fld>
            <a:endParaRPr lang="en-US" dirty="0"/>
          </a:p>
        </p:txBody>
      </p:sp>
      <p:sp>
        <p:nvSpPr>
          <p:cNvPr id="13824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4B1699C-CD0F-48A8-9652-82AD402851F3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7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84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0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Exception to citizenship</a:t>
            </a:r>
            <a:r>
              <a:rPr lang="en-US" altLang="en-US" baseline="0" dirty="0">
                <a:cs typeface="Arial" panose="020B0604020202020204" pitchFamily="34" charset="0"/>
              </a:rPr>
              <a:t> rule is if child is adopted from a foreign country</a:t>
            </a: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14029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8FD26401-8D38-4B3A-8146-C15BD0BA94D1}" type="datetime1">
              <a:rPr lang="en-US" smtClean="0"/>
              <a:pPr>
                <a:defRPr/>
              </a:pPr>
              <a:t>12/08/2017</a:t>
            </a:fld>
            <a:endParaRPr lang="en-US" dirty="0"/>
          </a:p>
        </p:txBody>
      </p:sp>
      <p:sp>
        <p:nvSpPr>
          <p:cNvPr id="14029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A496015-048C-4505-B173-0AF3254DA24F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8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9075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2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14234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D9DB408-C59C-4ED5-9ECB-B4D67ADB1A9C}" type="datetime1">
              <a:rPr lang="en-US" smtClean="0"/>
              <a:pPr>
                <a:defRPr/>
              </a:pPr>
              <a:t>12/08/2017</a:t>
            </a:fld>
            <a:endParaRPr lang="en-US" dirty="0"/>
          </a:p>
        </p:txBody>
      </p:sp>
      <p:sp>
        <p:nvSpPr>
          <p:cNvPr id="142342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AB6A325-F19F-4A4C-84B1-8F72BA5AE43B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9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252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6778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 dirty="0">
                <a:latin typeface="Calibri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1800" dirty="0">
                  <a:latin typeface="Calibri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1800" dirty="0">
                  <a:latin typeface="Calibri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>
                <a:normAutofit fontScale="92500" lnSpcReduction="20000"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1800" dirty="0">
                  <a:latin typeface="Calibri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 sz="1350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7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1" y="6400802"/>
            <a:ext cx="1984375" cy="3016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1" y="6400802"/>
            <a:ext cx="1901825" cy="301625"/>
          </a:xfrm>
        </p:spPr>
        <p:txBody>
          <a:bodyPr/>
          <a:lstStyle>
            <a:lvl1pPr>
              <a:defRPr smtClean="0"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231005129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253369794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361466277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724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724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110488119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962400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962400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395921469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25095970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148500323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44448294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345696118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 dirty="0">
                <a:latin typeface="Calibri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1800" dirty="0">
                  <a:latin typeface="Calibri" pitchFamily="34" charset="0"/>
                </a:endParaRPr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2"/>
            <a:ext cx="1981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750">
                <a:latin typeface="+mn-lt"/>
                <a:cs typeface="Arial" charset="0"/>
              </a:defRPr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750" smtClean="0">
                <a:latin typeface="+mn-lt"/>
                <a:cs typeface="Arial" panose="020B0604020202020204" pitchFamily="34" charset="0"/>
              </a:defRPr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169961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ransition/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100">
          <a:solidFill>
            <a:schemeClr val="tx1"/>
          </a:solidFill>
          <a:latin typeface="+mn-lt"/>
          <a:ea typeface="+mn-ea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1800">
          <a:solidFill>
            <a:schemeClr val="tx1"/>
          </a:solidFill>
          <a:latin typeface="+mn-lt"/>
          <a:ea typeface="+mn-ea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Dependents Exemptions</a:t>
            </a:r>
          </a:p>
        </p:txBody>
      </p:sp>
      <p:sp>
        <p:nvSpPr>
          <p:cNvPr id="12902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Pub 17 – Chapter 3</a:t>
            </a:r>
          </a:p>
          <a:p>
            <a:r>
              <a:rPr lang="en-US" altLang="en-US" dirty="0"/>
              <a:t>Pub 4012 – Tab C</a:t>
            </a:r>
          </a:p>
          <a:p>
            <a:r>
              <a:rPr lang="en-US" altLang="en-US" dirty="0"/>
              <a:t>(1040-lines 6c &amp; 6d)</a:t>
            </a:r>
          </a:p>
          <a:p>
            <a:r>
              <a:rPr lang="en-US" altLang="en-US" dirty="0"/>
              <a:t>NJ 1040</a:t>
            </a:r>
          </a:p>
          <a:p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017191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What Is Support?</a:t>
            </a:r>
            <a:endParaRPr lang="en-US" altLang="en-US" sz="2700" dirty="0"/>
          </a:p>
        </p:txBody>
      </p:sp>
      <p:sp>
        <p:nvSpPr>
          <p:cNvPr id="151555" name="Rectangle 3"/>
          <p:cNvSpPr>
            <a:spLocks noGrp="1" noChangeArrowheads="1"/>
          </p:cNvSpPr>
          <p:nvPr>
            <p:ph idx="1"/>
          </p:nvPr>
        </p:nvSpPr>
        <p:spPr>
          <a:xfrm>
            <a:off x="609599" y="1524000"/>
            <a:ext cx="8301925" cy="4800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3000" dirty="0"/>
              <a:t> Dependent portion of household expenses (includes rent, food, utilities, repairs)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3000" dirty="0"/>
              <a:t>    AND</a:t>
            </a:r>
          </a:p>
          <a:p>
            <a:pPr>
              <a:lnSpc>
                <a:spcPct val="90000"/>
              </a:lnSpc>
            </a:pPr>
            <a:r>
              <a:rPr lang="en-US" altLang="en-US" sz="3000" dirty="0"/>
              <a:t>  Dependent portion of personal expenses (includes clothing, education, medical, travel) </a:t>
            </a:r>
          </a:p>
          <a:p>
            <a:pPr marL="342900" lvl="1" indent="0">
              <a:lnSpc>
                <a:spcPct val="90000"/>
              </a:lnSpc>
              <a:buNone/>
            </a:pPr>
            <a:r>
              <a:rPr lang="en-US" altLang="en-US" sz="3000" dirty="0"/>
              <a:t>                                                            </a:t>
            </a:r>
          </a:p>
          <a:p>
            <a:pPr>
              <a:lnSpc>
                <a:spcPct val="90000"/>
              </a:lnSpc>
            </a:pPr>
            <a:r>
              <a:rPr lang="en-US" altLang="en-US" sz="3000" dirty="0"/>
              <a:t> 50% is the magic number </a:t>
            </a:r>
          </a:p>
          <a:p>
            <a:pPr lvl="1">
              <a:lnSpc>
                <a:spcPct val="90000"/>
              </a:lnSpc>
            </a:pPr>
            <a:r>
              <a:rPr lang="en-US" altLang="en-US" sz="2700" dirty="0"/>
              <a:t> Taxpayer usually knows   </a:t>
            </a:r>
          </a:p>
          <a:p>
            <a:pPr lvl="1">
              <a:lnSpc>
                <a:spcPct val="90000"/>
              </a:lnSpc>
            </a:pPr>
            <a:r>
              <a:rPr lang="en-US" altLang="en-US" sz="2700" dirty="0"/>
              <a:t> If not sure, refer to Pub 4012 Page C-9          </a:t>
            </a:r>
          </a:p>
        </p:txBody>
      </p:sp>
      <p:sp>
        <p:nvSpPr>
          <p:cNvPr id="5" name="TextBox 4" descr="NJ Pub Ref" title="NJ Pub Ref"/>
          <p:cNvSpPr txBox="1"/>
          <p:nvPr/>
        </p:nvSpPr>
        <p:spPr>
          <a:xfrm>
            <a:off x="6918948" y="58579"/>
            <a:ext cx="1850185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pl-PL" sz="1600" dirty="0"/>
              <a:t>Pub 17, Chapter 3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616617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Dependency</a:t>
            </a:r>
            <a:br>
              <a:rPr lang="en-US" altLang="en-US" dirty="0"/>
            </a:br>
            <a:r>
              <a:rPr lang="en-US" altLang="en-US" dirty="0"/>
              <a:t>Residency Tests</a:t>
            </a:r>
            <a:endParaRPr lang="en-US" altLang="en-US" sz="2700" dirty="0"/>
          </a:p>
        </p:txBody>
      </p:sp>
      <p:sp>
        <p:nvSpPr>
          <p:cNvPr id="60420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8153400" cy="49530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dirty="0">
                <a:solidFill>
                  <a:srgbClr val="001132"/>
                </a:solidFill>
              </a:rPr>
              <a:t> </a:t>
            </a:r>
            <a:r>
              <a:rPr lang="en-US" sz="2800" dirty="0">
                <a:solidFill>
                  <a:srgbClr val="001132"/>
                </a:solidFill>
              </a:rPr>
              <a:t>To be a </a:t>
            </a:r>
            <a:r>
              <a:rPr lang="en-US" sz="2800" u="sng" dirty="0">
                <a:solidFill>
                  <a:srgbClr val="001132"/>
                </a:solidFill>
              </a:rPr>
              <a:t>Qualifying Child</a:t>
            </a:r>
          </a:p>
          <a:p>
            <a:pPr lvl="1" eaLnBrk="1" hangingPunct="1">
              <a:defRPr/>
            </a:pPr>
            <a:r>
              <a:rPr lang="en-US" dirty="0"/>
              <a:t> </a:t>
            </a:r>
            <a:r>
              <a:rPr lang="en-US" sz="2400" dirty="0"/>
              <a:t>Child must live with taxpayer &gt; ½ year</a:t>
            </a:r>
          </a:p>
          <a:p>
            <a:pPr eaLnBrk="1" hangingPunct="1">
              <a:defRPr/>
            </a:pPr>
            <a:r>
              <a:rPr lang="en-US" dirty="0"/>
              <a:t> </a:t>
            </a:r>
            <a:r>
              <a:rPr lang="en-US" sz="2800" dirty="0"/>
              <a:t>To be a </a:t>
            </a:r>
            <a:r>
              <a:rPr lang="en-US" sz="2800" u="sng" dirty="0"/>
              <a:t>Qualifying Relative</a:t>
            </a:r>
            <a:endParaRPr lang="en-US" sz="2800" b="1" u="sng" dirty="0"/>
          </a:p>
          <a:p>
            <a:pPr lvl="1" eaLnBrk="1" hangingPunct="1">
              <a:defRPr/>
            </a:pPr>
            <a:r>
              <a:rPr lang="en-US" dirty="0"/>
              <a:t> </a:t>
            </a:r>
            <a:r>
              <a:rPr lang="en-US" sz="2400" dirty="0"/>
              <a:t>Actual relative</a:t>
            </a:r>
          </a:p>
          <a:p>
            <a:pPr lvl="2" eaLnBrk="1" hangingPunct="1">
              <a:defRPr/>
            </a:pPr>
            <a:r>
              <a:rPr lang="en-US" sz="2100" dirty="0"/>
              <a:t>Does not have to live with taxpayer</a:t>
            </a:r>
          </a:p>
          <a:p>
            <a:pPr lvl="1" eaLnBrk="1" hangingPunct="1">
              <a:defRPr/>
            </a:pPr>
            <a:r>
              <a:rPr lang="en-US" dirty="0"/>
              <a:t> </a:t>
            </a:r>
            <a:r>
              <a:rPr lang="en-US" sz="2400" dirty="0"/>
              <a:t>Any other non-relative</a:t>
            </a:r>
          </a:p>
          <a:p>
            <a:pPr lvl="2" eaLnBrk="1" hangingPunct="1">
              <a:defRPr/>
            </a:pPr>
            <a:r>
              <a:rPr lang="en-US" dirty="0"/>
              <a:t> </a:t>
            </a:r>
            <a:r>
              <a:rPr lang="en-US" sz="2100" dirty="0"/>
              <a:t>Must live with taxpayer all year</a:t>
            </a:r>
          </a:p>
          <a:p>
            <a:pPr lvl="2" eaLnBrk="1" hangingPunct="1"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sz="2600" b="1" u="sng" dirty="0">
                <a:solidFill>
                  <a:srgbClr val="FF0000"/>
                </a:solidFill>
              </a:rPr>
              <a:t>Note: </a:t>
            </a:r>
            <a:r>
              <a:rPr lang="en-US" sz="2600" b="1" dirty="0">
                <a:solidFill>
                  <a:srgbClr val="FF0000"/>
                </a:solidFill>
              </a:rPr>
              <a:t> </a:t>
            </a:r>
            <a:r>
              <a:rPr lang="en-US" sz="2600" dirty="0">
                <a:solidFill>
                  <a:srgbClr val="FF0000"/>
                </a:solidFill>
              </a:rPr>
              <a:t>Absences due to school, illness or vacation are considered temporary.  2017 ruling says incarceration and institutionalized care for a child who is permanently and totally disabled are also considered as temporary absences (can be applied to any open tax years)</a:t>
            </a:r>
            <a:endParaRPr lang="en-US" sz="2600" u="sng" dirty="0">
              <a:solidFill>
                <a:srgbClr val="FF0000"/>
              </a:solidFill>
            </a:endParaRP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endParaRPr lang="en-US" sz="2400" b="1" u="sng" dirty="0"/>
          </a:p>
          <a:p>
            <a:pPr lvl="1" eaLnBrk="1" hangingPunct="1">
              <a:defRPr/>
            </a:pPr>
            <a:endParaRPr lang="en-US" sz="2600" b="1" u="sng" dirty="0"/>
          </a:p>
        </p:txBody>
      </p:sp>
      <p:sp>
        <p:nvSpPr>
          <p:cNvPr id="5" name="TextBox 4" descr="NJ Pub Ref" title="NJ Pub Ref"/>
          <p:cNvSpPr txBox="1"/>
          <p:nvPr/>
        </p:nvSpPr>
        <p:spPr>
          <a:xfrm>
            <a:off x="6394764" y="58579"/>
            <a:ext cx="2374369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pl-PL" sz="1600" dirty="0"/>
              <a:t>Pub 4012 tab C, Pub 17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46073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3200" dirty="0"/>
              <a:t>Dependency Criteria</a:t>
            </a:r>
            <a:br>
              <a:rPr lang="en-US" altLang="en-US" sz="3200" dirty="0"/>
            </a:br>
            <a:r>
              <a:rPr lang="en-US" altLang="en-US" sz="3200" dirty="0"/>
              <a:t>Comparison Between Qualifying Child and Qualifying Relative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en-US" u="sng" dirty="0"/>
              <a:t>Qualifying Child (QC)</a:t>
            </a:r>
          </a:p>
          <a:p>
            <a:r>
              <a:rPr lang="en-US" altLang="en-US" dirty="0"/>
              <a:t>Age:  Younger than Taxpayer &amp; age&lt;19 (&lt;24 if student) OR disabled any age</a:t>
            </a:r>
          </a:p>
          <a:p>
            <a:r>
              <a:rPr lang="en-US" altLang="en-US" dirty="0"/>
              <a:t>Relationship: see list of relatives</a:t>
            </a:r>
          </a:p>
          <a:p>
            <a:r>
              <a:rPr lang="en-US" altLang="en-US" dirty="0"/>
              <a:t>Gross Income: any income</a:t>
            </a:r>
          </a:p>
          <a:p>
            <a:r>
              <a:rPr lang="en-US" altLang="en-US" dirty="0"/>
              <a:t>Support: Child must not provide &gt; 50% </a:t>
            </a:r>
          </a:p>
          <a:p>
            <a:r>
              <a:rPr lang="en-US" altLang="en-US" dirty="0"/>
              <a:t>Residency:  Must live with Taxpayer &gt; ½ year</a:t>
            </a:r>
          </a:p>
          <a:p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en-US" u="sng" dirty="0"/>
              <a:t>Qualifying Relative (QR)</a:t>
            </a:r>
          </a:p>
          <a:p>
            <a:r>
              <a:rPr lang="en-US" altLang="en-US" dirty="0"/>
              <a:t>Age:  Any age</a:t>
            </a:r>
          </a:p>
          <a:p>
            <a:r>
              <a:rPr lang="en-US" altLang="en-US" dirty="0"/>
              <a:t>Relationship:  adds parents, grandparents, uncle/aunts, in-laws &amp; non-relatives who live with Taxpayer</a:t>
            </a:r>
          </a:p>
          <a:p>
            <a:r>
              <a:rPr lang="en-US" altLang="en-US" dirty="0"/>
              <a:t>Gross Income &lt; $4,050</a:t>
            </a:r>
          </a:p>
          <a:p>
            <a:r>
              <a:rPr lang="en-US" altLang="en-US" dirty="0"/>
              <a:t>Support - Taxpayer must provide &gt; 50%</a:t>
            </a:r>
          </a:p>
          <a:p>
            <a:r>
              <a:rPr lang="en-US" altLang="en-US" dirty="0"/>
              <a:t>Residency: </a:t>
            </a:r>
          </a:p>
          <a:p>
            <a:pPr lvl="1"/>
            <a:r>
              <a:rPr lang="en-US" altLang="en-US" dirty="0"/>
              <a:t>Relatives - Do not have to live with Taxpayer</a:t>
            </a:r>
          </a:p>
          <a:p>
            <a:pPr lvl="1"/>
            <a:r>
              <a:rPr lang="en-US" altLang="en-US" dirty="0"/>
              <a:t>Any other - Must live with Taxpayer all year</a:t>
            </a:r>
          </a:p>
          <a:p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4572000" y="1524000"/>
            <a:ext cx="0" cy="49149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410119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 dirty="0"/>
              <a:t>Federal Dependency Rules Exceptions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800" dirty="0"/>
              <a:t> Cannot be a qualifying relative if the person is qualifying child of taxpayer or anyone else</a:t>
            </a:r>
          </a:p>
          <a:p>
            <a:r>
              <a:rPr lang="en-US" altLang="en-US" sz="2800" dirty="0"/>
              <a:t> Separate rules apply for</a:t>
            </a:r>
          </a:p>
          <a:p>
            <a:pPr lvl="1"/>
            <a:r>
              <a:rPr lang="en-US" altLang="en-US" dirty="0"/>
              <a:t> </a:t>
            </a:r>
            <a:r>
              <a:rPr lang="en-US" altLang="en-US" sz="2400" dirty="0"/>
              <a:t>Dependency of married persons filing joint returns (Pub 17, Chapter 3)</a:t>
            </a:r>
          </a:p>
          <a:p>
            <a:pPr lvl="1"/>
            <a:r>
              <a:rPr lang="en-US" altLang="en-US" sz="2400" dirty="0"/>
              <a:t> Dependency exemption for qualifying relative if taxpayer did not pay more than ½ support (Pub 4012, Page C-7)</a:t>
            </a:r>
          </a:p>
          <a:p>
            <a:pPr lvl="1"/>
            <a:r>
              <a:rPr lang="en-US" altLang="en-US" sz="2400" dirty="0"/>
              <a:t> Dependency of children of divorced or separated parents  or parents who live apart (Pub 4012, Page C-8)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569737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Qualifying Child Of Non-Custodial Parent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100" dirty="0"/>
              <a:t> Parents are divorced, legally separated or lived apart for the last 6 months</a:t>
            </a:r>
          </a:p>
          <a:p>
            <a:pPr>
              <a:lnSpc>
                <a:spcPct val="90000"/>
              </a:lnSpc>
            </a:pPr>
            <a:r>
              <a:rPr lang="en-US" altLang="en-US" sz="3100" dirty="0"/>
              <a:t> Child received more than 50% support from the parents</a:t>
            </a:r>
          </a:p>
          <a:p>
            <a:pPr>
              <a:lnSpc>
                <a:spcPct val="90000"/>
              </a:lnSpc>
            </a:pPr>
            <a:r>
              <a:rPr lang="en-US" altLang="en-US" sz="3100" dirty="0"/>
              <a:t> Child was in custody of one or both parents for more than half the year</a:t>
            </a:r>
          </a:p>
          <a:p>
            <a:pPr>
              <a:lnSpc>
                <a:spcPct val="90000"/>
              </a:lnSpc>
            </a:pPr>
            <a:r>
              <a:rPr lang="en-US" altLang="en-US" sz="3100" dirty="0"/>
              <a:t> Decree or signed agreement by custodial parent provides that the non-custodial parent can claim exemption (paper Form 8332 is required; must be mailed in)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174934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Dependency for an Adopted Child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3100" dirty="0"/>
              <a:t> </a:t>
            </a:r>
            <a:r>
              <a:rPr lang="en-US" altLang="en-US" sz="3000" dirty="0">
                <a:solidFill>
                  <a:srgbClr val="FF0000"/>
                </a:solidFill>
              </a:rPr>
              <a:t>NEW RULING IN 2017; CAN BE APPLIED TO ANY OPEN TAX YEARS</a:t>
            </a:r>
          </a:p>
          <a:p>
            <a:pPr>
              <a:lnSpc>
                <a:spcPct val="90000"/>
              </a:lnSpc>
            </a:pPr>
            <a:r>
              <a:rPr lang="en-US" altLang="en-US" sz="3200" dirty="0">
                <a:solidFill>
                  <a:srgbClr val="FF0000"/>
                </a:solidFill>
              </a:rPr>
              <a:t>  </a:t>
            </a:r>
            <a:r>
              <a:rPr lang="en-US" altLang="en-US" sz="3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 taxpayer other than the adopting “individual” may claim an exemption for an adopted child</a:t>
            </a:r>
          </a:p>
          <a:p>
            <a:pPr lvl="1">
              <a:lnSpc>
                <a:spcPct val="90000"/>
              </a:lnSpc>
            </a:pP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Example would be the parent of the adopting parent may claim dependency for the legally adopted child of the taxpayer’s son or daughter if all other requirements are met</a:t>
            </a:r>
          </a:p>
          <a:p>
            <a:pPr lvl="2">
              <a:lnSpc>
                <a:spcPct val="90000"/>
              </a:lnSpc>
            </a:pPr>
            <a:r>
              <a:rPr lang="en-US" altLang="en-US" sz="2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J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ust as biological grandparents may claim dependency for a grandchild</a:t>
            </a:r>
            <a:endParaRPr lang="en-US" altLang="en-US" sz="25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415584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Additional Dependents Input for NJ Return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8354"/>
            <a:ext cx="8229600" cy="2554219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 Most TaxSlayer dependent information is populated based on information from Federal Basic Information section</a:t>
            </a:r>
          </a:p>
          <a:p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There is some additional dependent information that you should note in NJ Checklist Basic Information section for later entry in the TaxSlayer State section</a:t>
            </a:r>
          </a:p>
          <a:p>
            <a:pPr lvl="1"/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100" dirty="0">
                <a:solidFill>
                  <a:srgbClr val="FF0000"/>
                </a:solidFill>
              </a:rPr>
              <a:t>Extra exemption for dependents &lt; 22 attending college </a:t>
            </a:r>
          </a:p>
          <a:p>
            <a:pPr lvl="1"/>
            <a:r>
              <a:rPr lang="en-US" sz="2100" dirty="0">
                <a:solidFill>
                  <a:srgbClr val="FF0000"/>
                </a:solidFill>
              </a:rPr>
              <a:t> NJ health insurance for dependents</a:t>
            </a:r>
          </a:p>
          <a:p>
            <a:pPr lvl="1">
              <a:buNone/>
            </a:pPr>
            <a:endParaRPr lang="en-US" dirty="0"/>
          </a:p>
        </p:txBody>
      </p:sp>
      <p:pic>
        <p:nvPicPr>
          <p:cNvPr id="5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5387" y="4050731"/>
            <a:ext cx="6905625" cy="2571750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 bwMode="auto">
          <a:xfrm>
            <a:off x="153916" y="5146766"/>
            <a:ext cx="1041471" cy="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flipV="1">
            <a:off x="153916" y="6285786"/>
            <a:ext cx="1041471" cy="12937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124315821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Federal/State Differences:   </a:t>
            </a:r>
            <a:br>
              <a:rPr lang="en-US" altLang="en-US" dirty="0"/>
            </a:br>
            <a:r>
              <a:rPr lang="en-US" altLang="en-US" dirty="0"/>
              <a:t>Exemptions for College Students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685800" y="1676400"/>
          <a:ext cx="8229600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1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70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70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202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2"/>
                          </a:solidFill>
                        </a:rPr>
                        <a:t>ITEM</a:t>
                      </a: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2"/>
                          </a:solidFill>
                        </a:rPr>
                        <a:t>FEDERAL</a:t>
                      </a: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2"/>
                          </a:solidFill>
                        </a:rPr>
                        <a:t>STATE</a:t>
                      </a: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2"/>
                          </a:solidFill>
                        </a:rPr>
                        <a:t>COUNSELOR ACTION</a:t>
                      </a: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5198">
                <a:tc>
                  <a:txBody>
                    <a:bodyPr/>
                    <a:lstStyle/>
                    <a:p>
                      <a:r>
                        <a:rPr lang="en-US" sz="2800" dirty="0"/>
                        <a:t>Depen-dent full-time college student</a:t>
                      </a: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Parent can claim as dependent if &lt; 24</a:t>
                      </a: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dirty="0">
                          <a:solidFill>
                            <a:srgbClr val="0070C0"/>
                          </a:solidFill>
                        </a:rPr>
                        <a:t> Parent can claim exemp-tion if depend- ent on Federal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sz="2800" dirty="0">
                        <a:solidFill>
                          <a:srgbClr val="0070C0"/>
                        </a:solidFill>
                      </a:endParaRP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dirty="0"/>
                        <a:t> </a:t>
                      </a:r>
                      <a:r>
                        <a:rPr lang="en-US" sz="2800" baseline="0" dirty="0"/>
                        <a:t>“Check if this person was a FULL-TIME student” on Dependent page </a:t>
                      </a:r>
                      <a:endParaRPr lang="en-US" sz="2800" dirty="0"/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sz="2800" dirty="0"/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1941" name="TextBox 5"/>
          <p:cNvSpPr txBox="1">
            <a:spLocks noChangeArrowheads="1"/>
          </p:cNvSpPr>
          <p:nvPr/>
        </p:nvSpPr>
        <p:spPr bwMode="auto">
          <a:xfrm>
            <a:off x="685800" y="5707063"/>
            <a:ext cx="8001000" cy="1108075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000" b="1" dirty="0">
                <a:latin typeface="Arial" charset="0"/>
                <a:cs typeface="Arial" charset="0"/>
              </a:rPr>
              <a:t>* </a:t>
            </a:r>
            <a:r>
              <a:rPr lang="en-US" sz="2200" b="1" dirty="0">
                <a:latin typeface="Arial" charset="0"/>
                <a:cs typeface="Arial" charset="0"/>
              </a:rPr>
              <a:t>Student must attend college full-time for some part of 5 calendar months; parent must pay at least ½ of tuition/ maintenance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8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236665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NJ TaxSlayer" title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053376"/>
            <a:ext cx="612648" cy="16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259602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/>
              <a:t>Federal/State Differences:    Exemptions for College Students</a:t>
            </a:r>
            <a:endParaRPr lang="en-US" alt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685800" y="1676400"/>
          <a:ext cx="8229600" cy="48158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1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70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70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202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2"/>
                          </a:solidFill>
                        </a:rPr>
                        <a:t>ITEM</a:t>
                      </a: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2"/>
                          </a:solidFill>
                        </a:rPr>
                        <a:t>FEDERAL</a:t>
                      </a: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2"/>
                          </a:solidFill>
                        </a:rPr>
                        <a:t>STATE</a:t>
                      </a: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2"/>
                          </a:solidFill>
                        </a:rPr>
                        <a:t>COUNSELOR ACTION</a:t>
                      </a: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5198">
                <a:tc>
                  <a:txBody>
                    <a:bodyPr/>
                    <a:lstStyle/>
                    <a:p>
                      <a:r>
                        <a:rPr lang="en-US" sz="2800" dirty="0"/>
                        <a:t>Depen-dent full-time college student</a:t>
                      </a: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dirty="0">
                          <a:solidFill>
                            <a:srgbClr val="0070C0"/>
                          </a:solidFill>
                        </a:rPr>
                        <a:t> Parent can claim</a:t>
                      </a:r>
                      <a:r>
                        <a:rPr lang="en-US" sz="2800" baseline="0" dirty="0">
                          <a:solidFill>
                            <a:srgbClr val="0070C0"/>
                          </a:solidFill>
                        </a:rPr>
                        <a:t> e</a:t>
                      </a:r>
                      <a:r>
                        <a:rPr lang="en-US" sz="2800" dirty="0">
                          <a:solidFill>
                            <a:srgbClr val="0070C0"/>
                          </a:solidFill>
                        </a:rPr>
                        <a:t>xtra ex- emption if &lt; 22</a:t>
                      </a: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dirty="0"/>
                        <a:t> “</a:t>
                      </a:r>
                      <a:r>
                        <a:rPr lang="en-US" sz="2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Enter the number of dependents under age 22 claimed on your federal return that attended college” in</a:t>
                      </a:r>
                      <a:r>
                        <a:rPr lang="en-US" sz="2800" b="0" i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State section \ Basic Information</a:t>
                      </a:r>
                      <a:endParaRPr lang="en-US" sz="2800" dirty="0"/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7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236665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NJ TaxSlayer" title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053376"/>
            <a:ext cx="612648" cy="163373"/>
          </a:xfrm>
          <a:prstGeom prst="rect">
            <a:avLst/>
          </a:prstGeom>
        </p:spPr>
      </p:pic>
      <p:sp>
        <p:nvSpPr>
          <p:cNvPr id="9" name="TextBox 8" descr="NJ (cont'd)" title="NJ (cont'd)">
            <a:extLst>
              <a:ext uri="{FF2B5EF4-FFF2-40B4-BE49-F238E27FC236}">
                <a16:creationId xmlns:a16="http://schemas.microsoft.com/office/drawing/2014/main" id="{2A7F20CE-C0BF-4E76-BD9F-13C72578228E}"/>
              </a:ext>
            </a:extLst>
          </p:cNvPr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/>
              <a:t>(cont’d)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50654115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>
            <a:noAutofit/>
          </a:bodyPr>
          <a:lstStyle/>
          <a:p>
            <a:r>
              <a:rPr lang="en-US" altLang="en-US" sz="3600"/>
              <a:t>NJ Health Insurance for Dependents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1040" y="1524000"/>
            <a:ext cx="8161606" cy="3416299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 </a:t>
            </a:r>
            <a:r>
              <a:rPr lang="en-US" altLang="en-US" sz="2800" dirty="0"/>
              <a:t>NJ informational question about health insurance coverage for dependents </a:t>
            </a:r>
          </a:p>
          <a:p>
            <a:pPr lvl="1"/>
            <a:r>
              <a:rPr lang="en-US" altLang="en-US" dirty="0"/>
              <a:t> </a:t>
            </a:r>
            <a:r>
              <a:rPr lang="en-US" altLang="en-US" sz="2200" dirty="0"/>
              <a:t>Does not impact NJ income tax in any way</a:t>
            </a:r>
          </a:p>
          <a:p>
            <a:pPr lvl="1"/>
            <a:r>
              <a:rPr lang="en-US" altLang="en-US" sz="2200" dirty="0"/>
              <a:t> Used so that NJ can contact people about health insurance through Children’s Health Insurance Program (CHIP) or Family Care</a:t>
            </a:r>
          </a:p>
          <a:p>
            <a:pPr lvl="1"/>
            <a:r>
              <a:rPr lang="en-US" altLang="en-US" sz="2200" dirty="0"/>
              <a:t> </a:t>
            </a:r>
            <a:r>
              <a:rPr lang="en-US" sz="2200" dirty="0">
                <a:solidFill>
                  <a:srgbClr val="FF0000"/>
                </a:solidFill>
              </a:rPr>
              <a:t>Capture dependent health insurance information in NJ Checklist Basic Information section for later entry in TaxSlayer State section</a:t>
            </a:r>
            <a:endParaRPr lang="en-US" dirty="0"/>
          </a:p>
        </p:txBody>
      </p:sp>
      <p:pic>
        <p:nvPicPr>
          <p:cNvPr id="8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228600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9" name="Picture 8" descr="NJ TaxSlayer" title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014002"/>
            <a:ext cx="612648" cy="16337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44455" y="4940299"/>
            <a:ext cx="6896100" cy="1457325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 bwMode="auto">
          <a:xfrm>
            <a:off x="612648" y="6019800"/>
            <a:ext cx="1041471" cy="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64446039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Dependent Exemptions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000" dirty="0"/>
              <a:t> Definition:  Dependent other than taxpayer/spouse who entitles taxpayer to exemption </a:t>
            </a:r>
          </a:p>
          <a:p>
            <a:r>
              <a:rPr lang="en-US" altLang="en-US" sz="3000" dirty="0"/>
              <a:t> Dependent must be either</a:t>
            </a:r>
          </a:p>
          <a:p>
            <a:pPr lvl="1"/>
            <a:r>
              <a:rPr lang="en-US" altLang="en-US" dirty="0"/>
              <a:t> </a:t>
            </a:r>
            <a:r>
              <a:rPr lang="en-US" altLang="en-US" sz="2600" dirty="0"/>
              <a:t>Qualifying child     </a:t>
            </a:r>
            <a:r>
              <a:rPr lang="en-US" altLang="en-US" sz="2600" b="1" dirty="0"/>
              <a:t>OR</a:t>
            </a:r>
          </a:p>
          <a:p>
            <a:pPr lvl="1"/>
            <a:r>
              <a:rPr lang="en-US" altLang="en-US" sz="2600" dirty="0"/>
              <a:t> Qualifying relative 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93831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/>
          <a:lstStyle/>
          <a:p>
            <a:r>
              <a:rPr lang="en-US" dirty="0"/>
              <a:t>Dependent Exemptions Types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685800" y="1600200"/>
          <a:ext cx="7772400" cy="402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124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07374">
                <a:tc>
                  <a:txBody>
                    <a:bodyPr/>
                    <a:lstStyle/>
                    <a:p>
                      <a:r>
                        <a:rPr lang="en-US" sz="2400" dirty="0"/>
                        <a:t>Exemption</a:t>
                      </a:r>
                      <a:r>
                        <a:rPr lang="en-US" sz="2400" baseline="0" dirty="0"/>
                        <a:t> Type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Federal Exemption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NJ Exemption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6498">
                <a:tc>
                  <a:txBody>
                    <a:bodyPr/>
                    <a:lstStyle/>
                    <a:p>
                      <a:r>
                        <a:rPr lang="en-US" sz="2200" dirty="0"/>
                        <a:t>Dependents:</a:t>
                      </a:r>
                    </a:p>
                    <a:p>
                      <a:pPr lvl="1"/>
                      <a:r>
                        <a:rPr lang="en-US" altLang="en-US" sz="2200" dirty="0"/>
                        <a:t>Qualifying child</a:t>
                      </a:r>
                    </a:p>
                    <a:p>
                      <a:pPr lvl="1"/>
                      <a:r>
                        <a:rPr lang="en-US" altLang="en-US" sz="2200" dirty="0"/>
                        <a:t>Qualifying relative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63288">
                <a:tc>
                  <a:txBody>
                    <a:bodyPr/>
                    <a:lstStyle/>
                    <a:p>
                      <a:r>
                        <a:rPr lang="en-US" sz="2200" dirty="0"/>
                        <a:t>College Student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Exemption</a:t>
                      </a:r>
                      <a:r>
                        <a:rPr lang="en-US" sz="2200" baseline="0" dirty="0"/>
                        <a:t> only if college student is a dependent &amp; under 24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Same exemption as Federal if under 24, plus extra exemption if under 22 (see</a:t>
                      </a:r>
                      <a:r>
                        <a:rPr lang="en-US" sz="2200" baseline="0" dirty="0"/>
                        <a:t> rules)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612648" y="5629870"/>
            <a:ext cx="784555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" indent="0">
              <a:buNone/>
            </a:pPr>
            <a:r>
              <a:rPr lang="en-US" altLang="en-US" sz="2200" i="1" dirty="0">
                <a:solidFill>
                  <a:srgbClr val="FF0000"/>
                </a:solidFill>
              </a:rPr>
              <a:t>NJ generally follows Federal rules for dependent exemptions, but adds an extra exemption for college student &lt; 22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8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353308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Useful Tools For Dependent Exemptions Validation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609600" y="1520485"/>
          <a:ext cx="8229600" cy="443593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9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834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6812">
                <a:tc>
                  <a:txBody>
                    <a:bodyPr/>
                    <a:lstStyle/>
                    <a:p>
                      <a:r>
                        <a:rPr lang="en-US" sz="2000" dirty="0"/>
                        <a:t>Rules</a:t>
                      </a:r>
                      <a:r>
                        <a:rPr lang="en-US" sz="2000" baseline="0" dirty="0"/>
                        <a:t> for Exemption for a Dependent or  Qualifying Relative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Pub 4012 Tab C, also available in laminated</a:t>
                      </a:r>
                      <a:r>
                        <a:rPr lang="en-US" sz="2000" baseline="0" dirty="0"/>
                        <a:t> Resource Tool for Tax Counselors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1513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Via TaxPrep4Free.org link: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000" dirty="0"/>
                        <a:t>Use automated tool available on IRS.gov called </a:t>
                      </a:r>
                      <a:r>
                        <a:rPr lang="en-US" altLang="en-US" sz="2000" u="sng" dirty="0"/>
                        <a:t>Interactive Tax Assistant “ITA”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6214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Via TaxPrep4Free.org link: </a:t>
                      </a:r>
                    </a:p>
                    <a:p>
                      <a:r>
                        <a:rPr lang="en-US" sz="2000" dirty="0"/>
                        <a:t>Use automated tool available on Preparer page, right column </a:t>
                      </a:r>
                      <a:r>
                        <a:rPr lang="en-US" sz="2000" u="sng" dirty="0"/>
                        <a:t>Qualifying Child/Qualifying Relative Flowchart Tool</a:t>
                      </a:r>
                    </a:p>
                    <a:p>
                      <a:r>
                        <a:rPr lang="en-US" sz="2000" u="none" dirty="0"/>
                        <a:t>Use automated tool available on Preparer page, right column </a:t>
                      </a:r>
                      <a:r>
                        <a:rPr lang="en-US" sz="2000" u="sng" dirty="0"/>
                        <a:t>Dependent Calculator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98563" y="5956424"/>
            <a:ext cx="79688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DO NOT try to figure out dependency without using reference tools.</a:t>
            </a:r>
          </a:p>
          <a:p>
            <a:r>
              <a:rPr lang="en-US" b="1" dirty="0">
                <a:solidFill>
                  <a:srgbClr val="FF0000"/>
                </a:solidFill>
              </a:rPr>
              <a:t>Rules are very complex.  Make sure you look at footnotes on all charts</a:t>
            </a:r>
          </a:p>
        </p:txBody>
      </p:sp>
    </p:spTree>
    <p:extLst>
      <p:ext uri="{BB962C8B-B14F-4D97-AF65-F5344CB8AC3E}">
        <p14:creationId xmlns:p14="http://schemas.microsoft.com/office/powerpoint/2010/main" val="3610276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Federal Dependency Rules</a:t>
            </a:r>
          </a:p>
        </p:txBody>
      </p:sp>
      <p:sp>
        <p:nvSpPr>
          <p:cNvPr id="5837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Wingdings" panose="05000000000000000000" pitchFamily="2" charset="2"/>
              <a:buNone/>
              <a:defRPr/>
            </a:pPr>
            <a:r>
              <a:rPr lang="en-US" dirty="0"/>
              <a:t>Six tests to determine if someone is a dependent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Age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Relationship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Citizen/Resident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Gross Income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Support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Residency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 dirty="0"/>
          </a:p>
        </p:txBody>
      </p:sp>
      <p:sp>
        <p:nvSpPr>
          <p:cNvPr id="5" name="TextBox 4" descr="NJ Pub Ref" title="NJ Pub Ref"/>
          <p:cNvSpPr txBox="1"/>
          <p:nvPr/>
        </p:nvSpPr>
        <p:spPr>
          <a:xfrm>
            <a:off x="6273450" y="58579"/>
            <a:ext cx="2495683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pl-PL" sz="1600" dirty="0"/>
              <a:t>Pub 4012 </a:t>
            </a:r>
            <a:r>
              <a:rPr lang="en-US" sz="1600" dirty="0"/>
              <a:t>T</a:t>
            </a:r>
            <a:r>
              <a:rPr lang="pl-PL" sz="1600" dirty="0"/>
              <a:t>ab C, Pub 17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72778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Dependency Age Test</a:t>
            </a:r>
            <a:endParaRPr lang="en-US" altLang="en-US" sz="2700" dirty="0"/>
          </a:p>
        </p:txBody>
      </p:sp>
      <p:sp>
        <p:nvSpPr>
          <p:cNvPr id="135172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8153400" cy="4953000"/>
          </a:xfrm>
        </p:spPr>
        <p:txBody>
          <a:bodyPr/>
          <a:lstStyle/>
          <a:p>
            <a:pPr eaLnBrk="1" hangingPunct="1">
              <a:buClr>
                <a:schemeClr val="accent1">
                  <a:lumMod val="75000"/>
                </a:schemeClr>
              </a:buClr>
            </a:pPr>
            <a:r>
              <a:rPr lang="en-US" altLang="en-US" sz="3400" dirty="0"/>
              <a:t> To be a </a:t>
            </a:r>
            <a:r>
              <a:rPr lang="en-US" altLang="en-US" sz="3400" u="sng" dirty="0"/>
              <a:t>Qualifying Child</a:t>
            </a:r>
          </a:p>
          <a:p>
            <a:pPr lvl="1"/>
            <a:r>
              <a:rPr lang="en-US" altLang="en-US" sz="3400" dirty="0"/>
              <a:t> </a:t>
            </a:r>
            <a:r>
              <a:rPr lang="en-US" altLang="en-US" sz="3000" dirty="0"/>
              <a:t>Age younger than taxpayer (or spouse if MFJ)</a:t>
            </a:r>
          </a:p>
          <a:p>
            <a:pPr lvl="1" eaLnBrk="1" hangingPunct="1"/>
            <a:r>
              <a:rPr lang="en-US" altLang="en-US" sz="3000" dirty="0"/>
              <a:t> Age &lt; 19 (or &lt; 24 if full-time student)</a:t>
            </a:r>
          </a:p>
          <a:p>
            <a:pPr lvl="1" eaLnBrk="1" hangingPunct="1"/>
            <a:r>
              <a:rPr lang="en-US" altLang="en-US" sz="3400" dirty="0"/>
              <a:t> </a:t>
            </a:r>
            <a:r>
              <a:rPr lang="en-US" altLang="en-US" sz="3000" dirty="0"/>
              <a:t>Any age if disabled</a:t>
            </a:r>
          </a:p>
          <a:p>
            <a:pPr eaLnBrk="1" hangingPunct="1">
              <a:buClr>
                <a:schemeClr val="accent1">
                  <a:lumMod val="75000"/>
                </a:schemeClr>
              </a:buClr>
            </a:pPr>
            <a:r>
              <a:rPr lang="en-US" altLang="en-US" sz="3400" dirty="0"/>
              <a:t> To be a </a:t>
            </a:r>
            <a:r>
              <a:rPr lang="en-US" altLang="en-US" sz="3400" u="sng" dirty="0"/>
              <a:t>Qualifying Relative</a:t>
            </a:r>
          </a:p>
          <a:p>
            <a:pPr lvl="1" eaLnBrk="1" hangingPunct="1"/>
            <a:r>
              <a:rPr lang="en-US" altLang="en-US" sz="3400" dirty="0"/>
              <a:t> </a:t>
            </a:r>
            <a:r>
              <a:rPr lang="en-US" altLang="en-US" sz="3000" dirty="0"/>
              <a:t>No age requirement</a:t>
            </a:r>
          </a:p>
        </p:txBody>
      </p:sp>
      <p:sp>
        <p:nvSpPr>
          <p:cNvPr id="5" name="TextBox 4" descr="NJ Pub Ref" title="NJ Pub Ref"/>
          <p:cNvSpPr txBox="1"/>
          <p:nvPr/>
        </p:nvSpPr>
        <p:spPr>
          <a:xfrm>
            <a:off x="6273450" y="58579"/>
            <a:ext cx="2495683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pl-PL" sz="1600" dirty="0"/>
              <a:t>Pub 4012 </a:t>
            </a:r>
            <a:r>
              <a:rPr lang="en-US" sz="1600" dirty="0"/>
              <a:t>T</a:t>
            </a:r>
            <a:r>
              <a:rPr lang="pl-PL" sz="1600" dirty="0"/>
              <a:t>ab C, Pub 17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54696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Dependency Relationship Test</a:t>
            </a:r>
            <a:endParaRPr lang="en-US" altLang="en-US" sz="2700" dirty="0"/>
          </a:p>
        </p:txBody>
      </p:sp>
      <p:sp>
        <p:nvSpPr>
          <p:cNvPr id="62468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8153400" cy="4953000"/>
          </a:xfrm>
        </p:spPr>
        <p:txBody>
          <a:bodyPr>
            <a:normAutofit lnSpcReduction="10000"/>
          </a:bodyPr>
          <a:lstStyle/>
          <a:p>
            <a:pPr eaLnBrk="1" hangingPunct="1">
              <a:buClr>
                <a:schemeClr val="accent5">
                  <a:lumMod val="75000"/>
                </a:schemeClr>
              </a:buClr>
              <a:buSzPct val="110000"/>
              <a:buFont typeface="Wingdings" panose="05000000000000000000" pitchFamily="2" charset="2"/>
              <a:buChar char="§"/>
              <a:defRPr/>
            </a:pPr>
            <a:r>
              <a:rPr lang="en-US" sz="3200" dirty="0"/>
              <a:t>To be a </a:t>
            </a:r>
            <a:r>
              <a:rPr lang="en-US" sz="3200" u="sng" dirty="0"/>
              <a:t>Qualifying Child</a:t>
            </a:r>
          </a:p>
          <a:p>
            <a:pPr lvl="1" eaLnBrk="1" hangingPunct="1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3000" dirty="0"/>
              <a:t>Son, daughter, step or foster child, brother, sister, grandchild, niece or nephew</a:t>
            </a:r>
          </a:p>
          <a:p>
            <a:pPr marL="857250" lvl="2" indent="0" eaLnBrk="1" hangingPunct="1">
              <a:buFont typeface="Wingdings" panose="05000000000000000000" pitchFamily="2" charset="2"/>
              <a:buChar char="§"/>
              <a:defRPr/>
            </a:pP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sz="2800" dirty="0"/>
              <a:t>Aunts, uncles &amp; cousins do not qualify</a:t>
            </a:r>
          </a:p>
          <a:p>
            <a:pPr marL="57150" indent="0" eaLnBrk="1" hangingPunct="1">
              <a:buClr>
                <a:schemeClr val="accent1">
                  <a:lumMod val="75000"/>
                </a:schemeClr>
              </a:buClr>
              <a:buSzPct val="110000"/>
              <a:buFont typeface="Wingdings" panose="05000000000000000000" pitchFamily="2" charset="2"/>
              <a:buChar char="§"/>
              <a:defRPr/>
            </a:pPr>
            <a:r>
              <a:rPr lang="en-US" dirty="0"/>
              <a:t> </a:t>
            </a:r>
            <a:r>
              <a:rPr lang="en-US" sz="3200" dirty="0"/>
              <a:t>To be a </a:t>
            </a:r>
            <a:r>
              <a:rPr lang="en-US" sz="3200" u="sng" dirty="0"/>
              <a:t>Qualifying Relative</a:t>
            </a:r>
          </a:p>
          <a:p>
            <a:pPr lvl="1" eaLnBrk="1" hangingPunct="1">
              <a:defRPr/>
            </a:pPr>
            <a:r>
              <a:rPr lang="en-US" sz="3000" dirty="0"/>
              <a:t> Same as Qualifying Child + father, mother, grandparents, uncle/aunt, all in-laws (not cousins) or </a:t>
            </a:r>
            <a:r>
              <a:rPr lang="en-US" sz="3000" u="sng" dirty="0"/>
              <a:t>any other person </a:t>
            </a:r>
            <a:r>
              <a:rPr lang="en-US" sz="3000" dirty="0"/>
              <a:t>who lived with you all year as a member of your household (including cousins and non-relatives)</a:t>
            </a:r>
          </a:p>
        </p:txBody>
      </p:sp>
      <p:sp>
        <p:nvSpPr>
          <p:cNvPr id="5" name="TextBox 4" descr="NJ Pub Ref" title="NJ Pub Ref"/>
          <p:cNvSpPr txBox="1"/>
          <p:nvPr/>
        </p:nvSpPr>
        <p:spPr>
          <a:xfrm>
            <a:off x="6273450" y="58579"/>
            <a:ext cx="2495683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pl-PL" sz="1600" dirty="0"/>
              <a:t>Pub 4012 </a:t>
            </a:r>
            <a:r>
              <a:rPr lang="en-US" sz="1600" dirty="0"/>
              <a:t>T</a:t>
            </a:r>
            <a:r>
              <a:rPr lang="pl-PL" sz="1600" dirty="0"/>
              <a:t>ab C, Pub 17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816759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Dependency </a:t>
            </a:r>
            <a:br>
              <a:rPr lang="en-US" altLang="en-US" dirty="0"/>
            </a:br>
            <a:r>
              <a:rPr lang="en-US" altLang="en-US" dirty="0"/>
              <a:t>Citizen/Resident &amp; Gross Income Tests</a:t>
            </a:r>
            <a:endParaRPr lang="en-US" altLang="en-US" sz="2700" dirty="0"/>
          </a:p>
        </p:txBody>
      </p:sp>
      <p:sp>
        <p:nvSpPr>
          <p:cNvPr id="139268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8153400" cy="495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000" dirty="0"/>
              <a:t> Citizen/Resident Test:   </a:t>
            </a:r>
          </a:p>
          <a:p>
            <a:pPr lvl="1" eaLnBrk="1" hangingPunct="1"/>
            <a:r>
              <a:rPr lang="en-US" altLang="en-US" sz="2600" dirty="0"/>
              <a:t> To be a </a:t>
            </a:r>
            <a:r>
              <a:rPr lang="en-US" altLang="en-US" sz="2600" u="sng" dirty="0"/>
              <a:t>Qualifying Child or Qualifying Relative</a:t>
            </a:r>
          </a:p>
          <a:p>
            <a:pPr lvl="2" eaLnBrk="1" hangingPunct="1"/>
            <a:r>
              <a:rPr lang="en-US" altLang="en-US" dirty="0"/>
              <a:t> </a:t>
            </a:r>
            <a:r>
              <a:rPr lang="en-US" altLang="en-US" sz="2200" dirty="0"/>
              <a:t>Must be US citizen or resident of US, Canada or Mexico </a:t>
            </a:r>
          </a:p>
          <a:p>
            <a:pPr eaLnBrk="1" hangingPunct="1"/>
            <a:r>
              <a:rPr lang="en-US" altLang="en-US" sz="3000" dirty="0"/>
              <a:t> Gross Income Test:</a:t>
            </a:r>
          </a:p>
          <a:p>
            <a:pPr lvl="1" eaLnBrk="1" hangingPunct="1"/>
            <a:r>
              <a:rPr lang="en-US" altLang="en-US" sz="2600" dirty="0"/>
              <a:t> To be a </a:t>
            </a:r>
            <a:r>
              <a:rPr lang="en-US" altLang="en-US" sz="2600" u="sng" dirty="0"/>
              <a:t>Qualifying Child</a:t>
            </a:r>
          </a:p>
          <a:p>
            <a:pPr lvl="2" eaLnBrk="1" hangingPunct="1"/>
            <a:r>
              <a:rPr lang="en-US" altLang="en-US" sz="2000" dirty="0"/>
              <a:t> </a:t>
            </a:r>
            <a:r>
              <a:rPr lang="en-US" altLang="en-US" sz="2200" dirty="0"/>
              <a:t>Any income</a:t>
            </a:r>
          </a:p>
          <a:p>
            <a:pPr lvl="1" eaLnBrk="1" hangingPunct="1"/>
            <a:r>
              <a:rPr lang="en-US" altLang="en-US" sz="2600" dirty="0"/>
              <a:t> To be a </a:t>
            </a:r>
            <a:r>
              <a:rPr lang="en-US" altLang="en-US" sz="2600" u="sng" dirty="0"/>
              <a:t>Qualifying Relative</a:t>
            </a:r>
          </a:p>
          <a:p>
            <a:pPr lvl="2" eaLnBrk="1" hangingPunct="1"/>
            <a:r>
              <a:rPr lang="en-US" altLang="en-US" dirty="0"/>
              <a:t> </a:t>
            </a:r>
            <a:r>
              <a:rPr lang="en-US" altLang="en-US" sz="2200" dirty="0"/>
              <a:t>Gross Income  &lt; $4,050</a:t>
            </a:r>
            <a:endParaRPr lang="en-US" altLang="en-US" sz="2200" b="1" u="sng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b="1" dirty="0"/>
              <a:t>Note:   </a:t>
            </a:r>
            <a:r>
              <a:rPr lang="en-US" altLang="en-US" sz="2800" dirty="0"/>
              <a:t>Gross Income as defined for this test does not include tax-exempt income</a:t>
            </a:r>
            <a:r>
              <a:rPr lang="en-US" altLang="en-US" sz="2800" b="1" dirty="0"/>
              <a:t> </a:t>
            </a:r>
          </a:p>
        </p:txBody>
      </p:sp>
      <p:sp>
        <p:nvSpPr>
          <p:cNvPr id="5" name="TextBox 4" descr="NJ Pub Ref" title="NJ Pub Ref"/>
          <p:cNvSpPr txBox="1"/>
          <p:nvPr/>
        </p:nvSpPr>
        <p:spPr>
          <a:xfrm>
            <a:off x="6273450" y="58579"/>
            <a:ext cx="2495683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pl-PL" sz="1600" dirty="0"/>
              <a:t>Pub 4012 </a:t>
            </a:r>
            <a:r>
              <a:rPr lang="en-US" sz="1600" dirty="0"/>
              <a:t>T</a:t>
            </a:r>
            <a:r>
              <a:rPr lang="pl-PL" sz="1600" dirty="0"/>
              <a:t>ab C, Pub 17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292929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Dependency </a:t>
            </a:r>
            <a:br>
              <a:rPr lang="en-US" altLang="en-US" dirty="0"/>
            </a:br>
            <a:r>
              <a:rPr lang="en-US" altLang="en-US" dirty="0"/>
              <a:t>Support Test</a:t>
            </a:r>
            <a:endParaRPr lang="en-US" altLang="en-US" sz="2700" dirty="0"/>
          </a:p>
        </p:txBody>
      </p:sp>
      <p:sp>
        <p:nvSpPr>
          <p:cNvPr id="141316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8153400" cy="4953000"/>
          </a:xfrm>
        </p:spPr>
        <p:txBody>
          <a:bodyPr/>
          <a:lstStyle/>
          <a:p>
            <a:pPr eaLnBrk="1" hangingPunct="1"/>
            <a:r>
              <a:rPr lang="en-US" altLang="en-US" sz="3000" dirty="0"/>
              <a:t> To be a </a:t>
            </a:r>
            <a:r>
              <a:rPr lang="en-US" altLang="en-US" sz="3000" u="sng" dirty="0"/>
              <a:t>Qualifying Child</a:t>
            </a:r>
          </a:p>
          <a:p>
            <a:pPr lvl="1" eaLnBrk="1" hangingPunct="1"/>
            <a:r>
              <a:rPr lang="en-US" altLang="en-US" dirty="0"/>
              <a:t> </a:t>
            </a:r>
            <a:r>
              <a:rPr lang="en-US" altLang="en-US" sz="2600" dirty="0"/>
              <a:t>Child must not provide &gt; 50% of own support</a:t>
            </a:r>
          </a:p>
          <a:p>
            <a:pPr eaLnBrk="1" hangingPunct="1"/>
            <a:r>
              <a:rPr lang="en-US" altLang="en-US" sz="3000" dirty="0"/>
              <a:t> To be a </a:t>
            </a:r>
            <a:r>
              <a:rPr lang="en-US" altLang="en-US" sz="3000" u="sng" dirty="0"/>
              <a:t>Qualifying Relative</a:t>
            </a:r>
          </a:p>
          <a:p>
            <a:pPr lvl="1" eaLnBrk="1" hangingPunct="1"/>
            <a:r>
              <a:rPr lang="en-US" altLang="en-US" dirty="0"/>
              <a:t> </a:t>
            </a:r>
            <a:r>
              <a:rPr lang="en-US" altLang="en-US" sz="2600" dirty="0"/>
              <a:t>Taxpayer must provide &gt; 50% of person’s support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2600" b="1" u="sng" dirty="0"/>
          </a:p>
          <a:p>
            <a:pPr lvl="1" eaLnBrk="1" hangingPunct="1"/>
            <a:endParaRPr lang="en-US" altLang="en-US" sz="2600" b="1" u="sng" dirty="0"/>
          </a:p>
        </p:txBody>
      </p:sp>
      <p:sp>
        <p:nvSpPr>
          <p:cNvPr id="5" name="TextBox 4" descr="NJ Pub Ref" title="NJ Pub Ref"/>
          <p:cNvSpPr txBox="1"/>
          <p:nvPr/>
        </p:nvSpPr>
        <p:spPr>
          <a:xfrm>
            <a:off x="6273450" y="58579"/>
            <a:ext cx="2495683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pl-PL" sz="1600" dirty="0"/>
              <a:t>Pub 4012 </a:t>
            </a:r>
            <a:r>
              <a:rPr lang="en-US" sz="1600" dirty="0"/>
              <a:t>T</a:t>
            </a:r>
            <a:r>
              <a:rPr lang="pl-PL" sz="1600" dirty="0"/>
              <a:t>ab C, Pub 17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94254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J Template 06">
  <a:themeElements>
    <a:clrScheme name="NJ Template 06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J Template.potx" id="{28C45570-C858-4585-804A-99F911C81C83}" vid="{ED85AEA2-13FF-4A18-B167-0F7253B865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NJ Template</Template>
  <TotalTime>8</TotalTime>
  <Words>1675</Words>
  <Application>Microsoft Office PowerPoint</Application>
  <PresentationFormat>On-screen Show (4:3)</PresentationFormat>
  <Paragraphs>260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ＭＳ Ｐゴシック</vt:lpstr>
      <vt:lpstr>Arial</vt:lpstr>
      <vt:lpstr>Calibri</vt:lpstr>
      <vt:lpstr>Verdana</vt:lpstr>
      <vt:lpstr>Wingdings</vt:lpstr>
      <vt:lpstr>NJ Template 06</vt:lpstr>
      <vt:lpstr>Dependents Exemptions</vt:lpstr>
      <vt:lpstr>Dependent Exemptions</vt:lpstr>
      <vt:lpstr>Dependent Exemptions Types</vt:lpstr>
      <vt:lpstr>Useful Tools For Dependent Exemptions Validation</vt:lpstr>
      <vt:lpstr>Federal Dependency Rules</vt:lpstr>
      <vt:lpstr>Dependency Age Test</vt:lpstr>
      <vt:lpstr>Dependency Relationship Test</vt:lpstr>
      <vt:lpstr>Dependency  Citizen/Resident &amp; Gross Income Tests</vt:lpstr>
      <vt:lpstr>Dependency  Support Test</vt:lpstr>
      <vt:lpstr>What Is Support?</vt:lpstr>
      <vt:lpstr>Dependency Residency Tests</vt:lpstr>
      <vt:lpstr>Dependency Criteria Comparison Between Qualifying Child and Qualifying Relative</vt:lpstr>
      <vt:lpstr>Federal Dependency Rules Exceptions</vt:lpstr>
      <vt:lpstr>Qualifying Child Of Non-Custodial Parent</vt:lpstr>
      <vt:lpstr>Dependency for an Adopted Child</vt:lpstr>
      <vt:lpstr>Additional Dependents Input for NJ Return</vt:lpstr>
      <vt:lpstr>Federal/State Differences:    Exemptions for College Students</vt:lpstr>
      <vt:lpstr>Federal/State Differences:    Exemptions for College Students</vt:lpstr>
      <vt:lpstr>NJ Health Insurance for Dependents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NJTL-00</dc:title>
  <dc:creator>Al TP4F</dc:creator>
  <cp:lastModifiedBy>Al TP4F</cp:lastModifiedBy>
  <cp:revision>4</cp:revision>
  <dcterms:created xsi:type="dcterms:W3CDTF">2017-12-08T09:50:38Z</dcterms:created>
  <dcterms:modified xsi:type="dcterms:W3CDTF">2017-12-08T10:30:59Z</dcterms:modified>
</cp:coreProperties>
</file>